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85" r:id="rId3"/>
    <p:sldId id="257" r:id="rId4"/>
    <p:sldId id="286" r:id="rId5"/>
    <p:sldId id="287" r:id="rId6"/>
    <p:sldId id="289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B35FF86-013F-42E7-AEC0-D75AACF7ACF1}">
  <a:tblStyle styleId="{CB35FF86-013F-42E7-AEC0-D75AACF7AC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534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7357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228600" y="1428750"/>
            <a:ext cx="8915400" cy="33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Peer-graded </a:t>
            </a:r>
            <a:r>
              <a:rPr lang="en-US" dirty="0"/>
              <a:t>Assignment: </a:t>
            </a:r>
            <a:r>
              <a:rPr lang="en-US" b="0" dirty="0"/>
              <a:t/>
            </a:r>
            <a:br>
              <a:rPr lang="en-US" b="0" dirty="0"/>
            </a:br>
            <a:r>
              <a:rPr lang="en-US" dirty="0">
                <a:solidFill>
                  <a:srgbClr val="FF0000"/>
                </a:solidFill>
              </a:rPr>
              <a:t>Capstone Project </a:t>
            </a:r>
            <a:r>
              <a:rPr lang="en-US" dirty="0" smtClean="0">
                <a:solidFill>
                  <a:srgbClr val="FF0000"/>
                </a:solidFill>
              </a:rPr>
              <a:t>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Battle </a:t>
            </a:r>
            <a:r>
              <a:rPr lang="en-US" dirty="0" smtClean="0">
                <a:solidFill>
                  <a:srgbClr val="FF0000"/>
                </a:solidFill>
              </a:rPr>
              <a:t>of Neighborhoods</a:t>
            </a:r>
            <a:r>
              <a:rPr lang="en-US" b="0" dirty="0" smtClean="0"/>
              <a:t> </a:t>
            </a:r>
            <a:r>
              <a:rPr lang="en-US" sz="1400" b="0" dirty="0" smtClean="0">
                <a:solidFill>
                  <a:schemeClr val="tx1"/>
                </a:solidFill>
              </a:rPr>
              <a:t>by </a:t>
            </a:r>
            <a:r>
              <a:rPr lang="en-US" sz="1400" b="0" dirty="0">
                <a:solidFill>
                  <a:schemeClr val="tx1"/>
                </a:solidFill>
              </a:rPr>
              <a:t>Mohammed </a:t>
            </a:r>
            <a:r>
              <a:rPr lang="en-US" sz="1400" b="0" dirty="0" err="1">
                <a:solidFill>
                  <a:schemeClr val="tx1"/>
                </a:solidFill>
              </a:rPr>
              <a:t>Burhanuddeen</a:t>
            </a:r>
            <a:r>
              <a:rPr lang="en-US" sz="1400" b="0" dirty="0">
                <a:solidFill>
                  <a:schemeClr val="tx1"/>
                </a:solidFill>
              </a:rPr>
              <a:t> </a:t>
            </a:r>
            <a:r>
              <a:rPr lang="en-US" sz="1400" b="0" dirty="0" smtClean="0">
                <a:solidFill>
                  <a:schemeClr val="tx1"/>
                </a:solidFill>
              </a:rPr>
              <a:t>R , </a:t>
            </a:r>
            <a:r>
              <a:rPr lang="en-US" sz="1400" b="0" dirty="0" err="1" smtClean="0">
                <a:solidFill>
                  <a:schemeClr val="tx1"/>
                </a:solidFill>
              </a:rPr>
              <a:t>Github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>
                <a:solidFill>
                  <a:schemeClr val="tx1"/>
                </a:solidFill>
              </a:rPr>
              <a:t>account [</a:t>
            </a:r>
            <a:r>
              <a:rPr lang="en-US" sz="1400" dirty="0">
                <a:solidFill>
                  <a:schemeClr val="tx1"/>
                </a:solidFill>
              </a:rPr>
              <a:t>@Metallurgist</a:t>
            </a:r>
            <a:r>
              <a:rPr lang="en-US" sz="1400" b="0" dirty="0">
                <a:solidFill>
                  <a:schemeClr val="tx1"/>
                </a:solidFill>
              </a:rPr>
              <a:t>]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Analysis</a:t>
            </a:r>
            <a:endParaRPr lang="en-US" sz="2800" b="1" dirty="0"/>
          </a:p>
          <a:p>
            <a:pPr marL="76200" indent="0">
              <a:buNone/>
            </a:pPr>
            <a:endParaRPr lang="en-US" sz="1400" b="1" dirty="0"/>
          </a:p>
          <a:p>
            <a:pPr marL="76200" indent="0" algn="ctr">
              <a:buNone/>
            </a:pPr>
            <a:r>
              <a:rPr lang="en-US" sz="1400" b="1" dirty="0" smtClean="0"/>
              <a:t>Creating </a:t>
            </a:r>
            <a:r>
              <a:rPr lang="en-US" sz="1400" b="1" dirty="0"/>
              <a:t>a new </a:t>
            </a:r>
            <a:r>
              <a:rPr lang="en-US" sz="1400" b="1" dirty="0">
                <a:solidFill>
                  <a:srgbClr val="FF0000"/>
                </a:solidFill>
              </a:rPr>
              <a:t>AOI-2</a:t>
            </a:r>
            <a:r>
              <a:rPr lang="en-US" sz="1400" b="1" dirty="0"/>
              <a:t> based on Heat map 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04950"/>
            <a:ext cx="3429000" cy="353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6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Results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pPr marL="76200" indent="0" algn="ctr">
              <a:buNone/>
            </a:pPr>
            <a:endParaRPr lang="en-US" sz="1400" b="1" dirty="0"/>
          </a:p>
          <a:p>
            <a:pPr marL="76200" indent="0" algn="ctr">
              <a:buNone/>
            </a:pPr>
            <a:r>
              <a:rPr lang="en-US" sz="1400" b="1" dirty="0"/>
              <a:t>Superimposing both AOI's (</a:t>
            </a:r>
            <a:r>
              <a:rPr lang="en-US" sz="1400" b="1" dirty="0">
                <a:solidFill>
                  <a:srgbClr val="00B050"/>
                </a:solidFill>
              </a:rPr>
              <a:t>AOI-1</a:t>
            </a:r>
            <a:r>
              <a:rPr lang="en-US" sz="1400" b="1" dirty="0"/>
              <a:t> and </a:t>
            </a:r>
            <a:r>
              <a:rPr lang="en-US" sz="1400" b="1" dirty="0">
                <a:solidFill>
                  <a:srgbClr val="FF0000"/>
                </a:solidFill>
              </a:rPr>
              <a:t>AOI-2</a:t>
            </a:r>
            <a:r>
              <a:rPr lang="en-US" sz="1400" b="1" dirty="0"/>
              <a:t>): 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28750"/>
            <a:ext cx="2987458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1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Discussion</a:t>
            </a:r>
            <a:r>
              <a:rPr lang="en-US" sz="2800" b="1" dirty="0" smtClean="0"/>
              <a:t> </a:t>
            </a:r>
          </a:p>
          <a:p>
            <a:pPr marL="76200" indent="0" algn="ctr">
              <a:buNone/>
            </a:pPr>
            <a:endParaRPr lang="en-US" sz="1400" b="1" dirty="0"/>
          </a:p>
          <a:p>
            <a:pPr marL="76200" indent="0" algn="ctr">
              <a:buNone/>
            </a:pPr>
            <a:r>
              <a:rPr lang="en-US" sz="1400" b="1" dirty="0"/>
              <a:t>Which venue to choose for the business?? </a:t>
            </a:r>
            <a:r>
              <a:rPr lang="en-US" sz="1400" b="1" dirty="0" smtClean="0"/>
              <a:t> 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04950"/>
            <a:ext cx="414631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8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Conclusion</a:t>
            </a:r>
            <a:r>
              <a:rPr lang="en-US" sz="2800" b="1" dirty="0" smtClean="0"/>
              <a:t> </a:t>
            </a:r>
          </a:p>
          <a:p>
            <a:pPr marL="76200" indent="0" algn="ctr">
              <a:buNone/>
            </a:pPr>
            <a:endParaRPr lang="en-US" sz="1400" b="1" dirty="0"/>
          </a:p>
          <a:p>
            <a:pPr marL="76200" indent="0" algn="just">
              <a:buNone/>
            </a:pPr>
            <a:r>
              <a:rPr lang="en-US" sz="1400" dirty="0"/>
              <a:t>The client can choose the proposed locations in </a:t>
            </a:r>
            <a:r>
              <a:rPr lang="en-US" sz="1400" b="1" dirty="0"/>
              <a:t>green circles </a:t>
            </a:r>
            <a:r>
              <a:rPr lang="en-US" sz="1400" dirty="0"/>
              <a:t>and also venues along the main roads connecting Park Row, Brooklyn and Chambers Street. This analysis excludes parameters such as venue cost, availability and other investment costs. 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651200" y="1581150"/>
            <a:ext cx="58272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9000" dirty="0" smtClean="0">
                <a:solidFill>
                  <a:schemeClr val="accent3"/>
                </a:solidFill>
              </a:rPr>
              <a:t>THANKS !!</a:t>
            </a:r>
            <a:endParaRPr lang="en-US" sz="9000" dirty="0"/>
          </a:p>
        </p:txBody>
      </p:sp>
    </p:spTree>
    <p:extLst>
      <p:ext uri="{BB962C8B-B14F-4D97-AF65-F5344CB8AC3E}">
        <p14:creationId xmlns:p14="http://schemas.microsoft.com/office/powerpoint/2010/main" val="33718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59342" y="1733550"/>
            <a:ext cx="9067800" cy="2544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new location to start Coffee </a:t>
            </a:r>
            <a:r>
              <a:rPr lang="en-US" dirty="0" smtClean="0">
                <a:solidFill>
                  <a:srgbClr val="FF0000"/>
                </a:solidFill>
              </a:rPr>
              <a:t>shop </a:t>
            </a:r>
            <a:r>
              <a:rPr lang="en-US" dirty="0">
                <a:solidFill>
                  <a:srgbClr val="FF0000"/>
                </a:solidFill>
              </a:rPr>
              <a:t>in Manhattan,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>
                <a:solidFill>
                  <a:srgbClr val="FF0000"/>
                </a:solidFill>
              </a:rPr>
              <a:t>York </a:t>
            </a:r>
            <a:r>
              <a:rPr lang="en-US" dirty="0" smtClean="0">
                <a:solidFill>
                  <a:srgbClr val="FF0000"/>
                </a:solidFill>
              </a:rPr>
              <a:t>City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7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8000" r="-12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Introduction</a:t>
            </a:r>
          </a:p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  <a:p>
            <a:pPr marL="76200" indent="0">
              <a:buNone/>
            </a:pPr>
            <a:r>
              <a:rPr lang="en-US" sz="1800" b="1" dirty="0"/>
              <a:t>New York City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575416"/>
              </p:ext>
            </p:extLst>
          </p:nvPr>
        </p:nvGraphicFramePr>
        <p:xfrm>
          <a:off x="2438400" y="1962150"/>
          <a:ext cx="6096000" cy="2397760"/>
        </p:xfrm>
        <a:graphic>
          <a:graphicData uri="http://schemas.openxmlformats.org/drawingml/2006/table">
            <a:tbl>
              <a:tblPr firstRow="1" bandRow="1">
                <a:tableStyleId>{CB35FF86-013F-42E7-AEC0-D75AACF7ACF1}</a:tableStyleId>
              </a:tblPr>
              <a:tblGrid>
                <a:gridCol w="609600"/>
                <a:gridCol w="1295400"/>
                <a:gridCol w="1981200"/>
                <a:gridCol w="2209800"/>
              </a:tblGrid>
              <a:tr h="167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err="1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S.No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Borough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Population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 estimate 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 lang="en-US" sz="1400" b="0" i="0" u="none" strike="noStrike" cap="none" baseline="0" dirty="0" smtClean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Population Density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person/</a:t>
                      </a:r>
                      <a:r>
                        <a:rPr lang="en-US" sz="1400" b="0" i="1" u="none" strike="noStrike" cap="none" baseline="0" dirty="0" err="1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sq.mi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 lang="en-US" sz="1400" b="0" i="0" u="none" strike="noStrike" cap="none" baseline="0" dirty="0" smtClean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Manhattan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1,628,706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71,341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Brooklyn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2,559,903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36,147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2,253,858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20,767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Bronx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1,418,207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33,867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Staten Island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476,143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8,157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8000" r="-12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35372"/>
              </p:ext>
            </p:extLst>
          </p:nvPr>
        </p:nvGraphicFramePr>
        <p:xfrm>
          <a:off x="2895600" y="3943350"/>
          <a:ext cx="5486400" cy="914400"/>
        </p:xfrm>
        <a:graphic>
          <a:graphicData uri="http://schemas.openxmlformats.org/drawingml/2006/table">
            <a:tbl>
              <a:tblPr firstRow="1" bandRow="1">
                <a:tableStyleId>{CB35FF86-013F-42E7-AEC0-D75AACF7ACF1}</a:tableStyleId>
              </a:tblPr>
              <a:tblGrid>
                <a:gridCol w="1295400"/>
                <a:gridCol w="1981200"/>
                <a:gridCol w="2209800"/>
              </a:tblGrid>
              <a:tr h="167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Borough 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Population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 estimate 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 lang="en-US" sz="1400" b="0" i="0" u="none" strike="noStrike" cap="none" baseline="0" dirty="0" smtClean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Population Density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 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person/</a:t>
                      </a:r>
                      <a:r>
                        <a:rPr lang="en-US" sz="1400" b="0" i="1" u="none" strike="noStrike" cap="none" baseline="0" dirty="0" err="1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sq.mi</a:t>
                      </a:r>
                      <a:r>
                        <a:rPr lang="en-US" sz="1400" b="0" i="1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endParaRPr lang="en-US" sz="1400" b="0" i="0" u="none" strike="noStrike" cap="none" baseline="0" dirty="0" smtClean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Manhattan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1,628,706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cap="none" baseline="0" dirty="0" smtClean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71,341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Burhan\Desktop\Comparison\New York\Population Density_New York City Department of City Planning_S Census Bureau 2000 and 20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53" y="361950"/>
            <a:ext cx="3134099" cy="33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8000" r="-12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Area of Interest (AOI)</a:t>
            </a:r>
          </a:p>
          <a:p>
            <a:pPr marL="76200" indent="0" algn="ctr">
              <a:buNone/>
            </a:pPr>
            <a:endParaRPr lang="en-US" sz="2500" b="1" dirty="0" smtClean="0">
              <a:solidFill>
                <a:srgbClr val="FF0000"/>
              </a:solidFill>
            </a:endParaRPr>
          </a:p>
          <a:p>
            <a:pPr marL="76200" indent="0">
              <a:buNone/>
            </a:pPr>
            <a:r>
              <a:rPr lang="en-US" sz="1400" dirty="0"/>
              <a:t>With a starting geo point of </a:t>
            </a:r>
            <a:r>
              <a:rPr lang="en-US" sz="1400" b="1" dirty="0"/>
              <a:t>[ 40.7127281,-74.0060152 ]</a:t>
            </a:r>
            <a:r>
              <a:rPr lang="en-US" sz="1400" dirty="0"/>
              <a:t>, the search radius of 600 is set as our initial Area of </a:t>
            </a:r>
            <a:r>
              <a:rPr lang="en-US" sz="1400" dirty="0" smtClean="0"/>
              <a:t>Interest </a:t>
            </a:r>
            <a:r>
              <a:rPr lang="en-US" sz="1400" b="1" dirty="0" smtClean="0">
                <a:solidFill>
                  <a:srgbClr val="FF0000"/>
                </a:solidFill>
              </a:rPr>
              <a:t>AOI-1</a:t>
            </a:r>
            <a:r>
              <a:rPr lang="en-US" sz="1400" dirty="0" smtClean="0"/>
              <a:t>.</a:t>
            </a:r>
            <a:endParaRPr sz="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78" y="2190750"/>
            <a:ext cx="5257800" cy="231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5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8000" r="-12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List of nearby Coffee venues</a:t>
            </a:r>
          </a:p>
          <a:p>
            <a:pPr marL="76200" indent="0" algn="ctr">
              <a:buNone/>
            </a:pPr>
            <a:endParaRPr lang="en-US" sz="2500" b="1" dirty="0" smtClean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7149"/>
            <a:ext cx="4953000" cy="1130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11"/>
          <a:stretch/>
        </p:blipFill>
        <p:spPr bwMode="auto">
          <a:xfrm>
            <a:off x="7010400" y="819150"/>
            <a:ext cx="1775791" cy="416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9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Analysis</a:t>
            </a:r>
            <a:endParaRPr lang="en-US" sz="2800" b="1" dirty="0"/>
          </a:p>
          <a:p>
            <a:pPr marL="76200" indent="0">
              <a:buNone/>
            </a:pPr>
            <a:endParaRPr lang="en-US" sz="1400" b="1" dirty="0" smtClean="0"/>
          </a:p>
          <a:p>
            <a:pPr marL="76200" indent="0">
              <a:buNone/>
            </a:pPr>
            <a:r>
              <a:rPr lang="en-US" sz="1400" b="1" dirty="0" smtClean="0"/>
              <a:t>Mapping </a:t>
            </a:r>
            <a:r>
              <a:rPr lang="en-US" sz="1400" b="1" dirty="0"/>
              <a:t>the Coffee venues search </a:t>
            </a:r>
            <a:r>
              <a:rPr lang="en-US" sz="1400" b="1" dirty="0" smtClean="0"/>
              <a:t>results within </a:t>
            </a:r>
            <a:r>
              <a:rPr lang="en-US" sz="1400" b="1" dirty="0" smtClean="0">
                <a:solidFill>
                  <a:srgbClr val="FF0000"/>
                </a:solidFill>
              </a:rPr>
              <a:t>AOI-1</a:t>
            </a:r>
            <a:r>
              <a:rPr lang="en-US" sz="1400" b="1" dirty="0" smtClean="0"/>
              <a:t>: 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5434"/>
            <a:ext cx="5943600" cy="29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2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Analysis</a:t>
            </a:r>
            <a:endParaRPr lang="en-US" sz="2800" b="1" dirty="0"/>
          </a:p>
          <a:p>
            <a:pPr marL="76200" indent="0">
              <a:buNone/>
            </a:pPr>
            <a:endParaRPr lang="en-US" sz="1400" b="1" dirty="0" smtClean="0"/>
          </a:p>
          <a:p>
            <a:pPr marL="76200" indent="0">
              <a:buNone/>
            </a:pPr>
            <a:r>
              <a:rPr lang="en-US" sz="1400" b="1" dirty="0" smtClean="0"/>
              <a:t>Exploring Venues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81150"/>
            <a:ext cx="595749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9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62200" y="1333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500" b="1" dirty="0" smtClean="0">
                <a:solidFill>
                  <a:srgbClr val="FF0000"/>
                </a:solidFill>
              </a:rPr>
              <a:t> 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7" name="Google Shape;66;p14"/>
          <p:cNvSpPr txBox="1">
            <a:spLocks noGrp="1"/>
          </p:cNvSpPr>
          <p:nvPr>
            <p:ph type="body" idx="2"/>
          </p:nvPr>
        </p:nvSpPr>
        <p:spPr>
          <a:xfrm>
            <a:off x="2438400" y="209550"/>
            <a:ext cx="62246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Analysis</a:t>
            </a:r>
            <a:endParaRPr lang="en-US" sz="2800" b="1" dirty="0"/>
          </a:p>
          <a:p>
            <a:pPr marL="76200" indent="0">
              <a:buNone/>
            </a:pPr>
            <a:endParaRPr lang="en-US" sz="1400" b="1" dirty="0" smtClean="0"/>
          </a:p>
          <a:p>
            <a:pPr marL="76200" indent="0">
              <a:buNone/>
            </a:pPr>
            <a:r>
              <a:rPr lang="en-US" sz="1400" b="1" dirty="0" smtClean="0"/>
              <a:t>              Clustering                                                Heat map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864" y="1504950"/>
            <a:ext cx="2596047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5" t="10309" r="20105"/>
          <a:stretch/>
        </p:blipFill>
        <p:spPr bwMode="auto">
          <a:xfrm>
            <a:off x="5638800" y="1567980"/>
            <a:ext cx="2590800" cy="316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0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213</Words>
  <Application>Microsoft Office PowerPoint</Application>
  <PresentationFormat>On-screen Show (16:9)</PresentationFormat>
  <Paragraphs>87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Aemelia template</vt:lpstr>
      <vt:lpstr>Peer-graded Assignment:  Capstone Project –  The Battle of Neighborhoods by Mohammed Burhanuddeen R , Github account [@Metallurgist]  </vt:lpstr>
      <vt:lpstr>A new location to start Coffee shop in Manhattan,  New York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Peer-graded Assignment:  Capstone Project –  The Battle of Neighborhoods </dc:title>
  <cp:lastModifiedBy>Burhan</cp:lastModifiedBy>
  <cp:revision>14</cp:revision>
  <dcterms:modified xsi:type="dcterms:W3CDTF">2020-06-01T15:21:51Z</dcterms:modified>
</cp:coreProperties>
</file>